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76" r:id="rId4"/>
    <p:sldId id="277" r:id="rId5"/>
    <p:sldId id="258" r:id="rId6"/>
    <p:sldId id="259" r:id="rId7"/>
    <p:sldId id="260" r:id="rId8"/>
    <p:sldId id="272" r:id="rId9"/>
    <p:sldId id="273" r:id="rId10"/>
    <p:sldId id="274" r:id="rId11"/>
    <p:sldId id="275" r:id="rId12"/>
    <p:sldId id="265" r:id="rId13"/>
    <p:sldId id="278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Merriweather" panose="00000500000000000000" pitchFamily="2" charset="0"/>
      <p:regular r:id="rId25"/>
      <p:bold r:id="rId26"/>
      <p:italic r:id="rId27"/>
      <p:boldItalic r:id="rId28"/>
    </p:embeddedFont>
    <p:embeddedFont>
      <p:font typeface="Noto Sans TC" panose="020B0200000000000000" pitchFamily="34" charset="-12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4D5F10-869D-4CDC-8375-96C79C4D01A4}">
  <a:tblStyle styleId="{B54D5F10-869D-4CDC-8375-96C79C4D01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E61470F-DBA9-489C-90AF-C528CDD340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426AAD-A8C4-47EE-AD81-B6771C3E94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E8FDA-D418-482A-8E43-E8B53911F87C}" type="datetimeFigureOut">
              <a:rPr lang="zh-TW" altLang="en-US" smtClean="0"/>
              <a:t>2025/11/15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9264A7-16FB-4A47-B7C9-08F76355A1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34BC11-A56A-46C9-9C69-0455B6B941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09A4B-90ED-4802-B6C4-8228C321D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644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858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366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125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43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99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66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7463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9601200" y="635634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rgbClr val="8888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rgbClr val="8888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onsolas" panose="020B0609020204030204" pitchFamily="49" charset="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onsolas" panose="020B0609020204030204" pitchFamily="49" charset="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8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857450" y="3013350"/>
            <a:ext cx="847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如何閱讀</a:t>
            </a:r>
            <a:r>
              <a:rPr lang="en-US" sz="5400" b="1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 Table Schema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031949-6F4E-422E-BFAC-3C8BA952C3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1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363425" y="50165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BOOK_LEND_RECORD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(</a:t>
            </a:r>
            <a:r>
              <a:rPr lang="zh-TW" alt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書籍借閱紀錄檔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)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52A4207-102F-4DEA-AFFE-C3D311C00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689339"/>
              </p:ext>
            </p:extLst>
          </p:nvPr>
        </p:nvGraphicFramePr>
        <p:xfrm>
          <a:off x="363425" y="1557298"/>
          <a:ext cx="11495784" cy="3051883"/>
        </p:xfrm>
        <a:graphic>
          <a:graphicData uri="http://schemas.openxmlformats.org/drawingml/2006/table">
            <a:tbl>
              <a:tblPr>
                <a:tableStyleId>{B54D5F10-869D-4CDC-8375-96C79C4D01A4}</a:tableStyleId>
              </a:tblPr>
              <a:tblGrid>
                <a:gridCol w="2109188">
                  <a:extLst>
                    <a:ext uri="{9D8B030D-6E8A-4147-A177-3AD203B41FA5}">
                      <a16:colId xmlns:a16="http://schemas.microsoft.com/office/drawing/2014/main" val="626365949"/>
                    </a:ext>
                  </a:extLst>
                </a:gridCol>
                <a:gridCol w="586648">
                  <a:extLst>
                    <a:ext uri="{9D8B030D-6E8A-4147-A177-3AD203B41FA5}">
                      <a16:colId xmlns:a16="http://schemas.microsoft.com/office/drawing/2014/main" val="2456928327"/>
                    </a:ext>
                  </a:extLst>
                </a:gridCol>
                <a:gridCol w="1326128">
                  <a:extLst>
                    <a:ext uri="{9D8B030D-6E8A-4147-A177-3AD203B41FA5}">
                      <a16:colId xmlns:a16="http://schemas.microsoft.com/office/drawing/2014/main" val="249501011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34452220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3633126468"/>
                    </a:ext>
                  </a:extLst>
                </a:gridCol>
                <a:gridCol w="5159828">
                  <a:extLst>
                    <a:ext uri="{9D8B030D-6E8A-4147-A177-3AD203B41FA5}">
                      <a16:colId xmlns:a16="http://schemas.microsoft.com/office/drawing/2014/main" val="1597347321"/>
                    </a:ext>
                  </a:extLst>
                </a:gridCol>
              </a:tblGrid>
              <a:tr h="30518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欄位</a:t>
                      </a:r>
                      <a:endParaRPr lang="zh-TW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型態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允許</a:t>
                      </a: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Null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敘述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266433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IDENTITY_FILED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PK </a:t>
                      </a:r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流水號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398838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書籍</a:t>
                      </a: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60772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KEEPER_ID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借書者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7613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LEND_DATE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借書時間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99014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建立時間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423605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CRE_USR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建立使用者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381234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修改時間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427539"/>
                  </a:ext>
                </a:extLst>
              </a:tr>
              <a:tr h="610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MOD_USR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修改使用者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19229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2E5FD2-483B-40C8-9CDC-F42E4DB479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C17239-1F04-4956-ACF0-2E0E7B826FFC}"/>
              </a:ext>
            </a:extLst>
          </p:cNvPr>
          <p:cNvSpPr txBox="1"/>
          <p:nvPr/>
        </p:nvSpPr>
        <p:spPr>
          <a:xfrm>
            <a:off x="265922" y="4803054"/>
            <a:ext cx="6130212" cy="88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/>
              <a:t>書籍被借出時、會新增一筆書籍借閱紀錄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en-US" altLang="zh-TW" dirty="0"/>
              <a:t>(</a:t>
            </a:r>
            <a:r>
              <a:rPr lang="zh-TW" altLang="en-US" dirty="0"/>
              <a:t>歸還時、借閱紀錄不會被刪除、作為借出的歷史紀錄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999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348108" y="520768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BOOK_CODE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(</a:t>
            </a:r>
            <a:r>
              <a:rPr lang="zh-TW" alt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書籍代碼檔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)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52A4207-102F-4DEA-AFFE-C3D311C00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921101"/>
              </p:ext>
            </p:extLst>
          </p:nvPr>
        </p:nvGraphicFramePr>
        <p:xfrm>
          <a:off x="348108" y="1595534"/>
          <a:ext cx="11495784" cy="3051883"/>
        </p:xfrm>
        <a:graphic>
          <a:graphicData uri="http://schemas.openxmlformats.org/drawingml/2006/table">
            <a:tbl>
              <a:tblPr>
                <a:tableStyleId>{B54D5F10-869D-4CDC-8375-96C79C4D01A4}</a:tableStyleId>
              </a:tblPr>
              <a:tblGrid>
                <a:gridCol w="2109188">
                  <a:extLst>
                    <a:ext uri="{9D8B030D-6E8A-4147-A177-3AD203B41FA5}">
                      <a16:colId xmlns:a16="http://schemas.microsoft.com/office/drawing/2014/main" val="626365949"/>
                    </a:ext>
                  </a:extLst>
                </a:gridCol>
                <a:gridCol w="586648">
                  <a:extLst>
                    <a:ext uri="{9D8B030D-6E8A-4147-A177-3AD203B41FA5}">
                      <a16:colId xmlns:a16="http://schemas.microsoft.com/office/drawing/2014/main" val="2456928327"/>
                    </a:ext>
                  </a:extLst>
                </a:gridCol>
                <a:gridCol w="1326128">
                  <a:extLst>
                    <a:ext uri="{9D8B030D-6E8A-4147-A177-3AD203B41FA5}">
                      <a16:colId xmlns:a16="http://schemas.microsoft.com/office/drawing/2014/main" val="249501011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34452220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3633126468"/>
                    </a:ext>
                  </a:extLst>
                </a:gridCol>
                <a:gridCol w="5159828">
                  <a:extLst>
                    <a:ext uri="{9D8B030D-6E8A-4147-A177-3AD203B41FA5}">
                      <a16:colId xmlns:a16="http://schemas.microsoft.com/office/drawing/2014/main" val="1597347321"/>
                    </a:ext>
                  </a:extLst>
                </a:gridCol>
              </a:tblGrid>
              <a:tr h="30518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欄位</a:t>
                      </a:r>
                      <a:endParaRPr lang="zh-TW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型態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允許</a:t>
                      </a: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Null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敘述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266433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CODE_TYPE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CodeType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398838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CODE_ID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CodeId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60772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CODE_TYPE_DESC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CodeType</a:t>
                      </a:r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描述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7613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CODE_NAME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CodeId</a:t>
                      </a:r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描述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99014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CREATE_DATE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建立時間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423605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CREATE_USER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建立使用者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381234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MODIFY_DATE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修改時間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427539"/>
                  </a:ext>
                </a:extLst>
              </a:tr>
              <a:tr h="610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MODIFY_USER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修改使用者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19229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B3210F-F3B1-4B3D-9C46-609E1941F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7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 txBox="1"/>
          <p:nvPr/>
        </p:nvSpPr>
        <p:spPr>
          <a:xfrm>
            <a:off x="649581" y="437482"/>
            <a:ext cx="839893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PK </a:t>
            </a:r>
            <a:r>
              <a:rPr lang="zh-TW" altLang="en-US" sz="48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與 </a:t>
            </a:r>
            <a:r>
              <a:rPr lang="en-US" altLang="zh-TW" sz="48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FK</a:t>
            </a:r>
            <a:endParaRPr lang="zh-TW" altLang="en-US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AEE583-479D-45B2-AFE5-8912FD383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8" name="Google Shape;373;p25" descr="image.png">
            <a:extLst>
              <a:ext uri="{FF2B5EF4-FFF2-40B4-BE49-F238E27FC236}">
                <a16:creationId xmlns:a16="http://schemas.microsoft.com/office/drawing/2014/main" id="{82425A73-B223-4B83-BDEC-B5C4E565D0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245996"/>
            <a:ext cx="11163299" cy="50405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EE55C29-42EA-4D19-91C6-E74332E7346A}"/>
              </a:ext>
            </a:extLst>
          </p:cNvPr>
          <p:cNvSpPr txBox="1"/>
          <p:nvPr/>
        </p:nvSpPr>
        <p:spPr>
          <a:xfrm>
            <a:off x="990391" y="1478890"/>
            <a:ext cx="10605408" cy="3678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資料表之間的關聯是透過 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PK</a:t>
            </a: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（主鍵）與 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FK</a:t>
            </a: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（外鍵）建立的。</a:t>
            </a:r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285750" lvl="7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PK </a:t>
            </a: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是資料的唯一識別 </a:t>
            </a:r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FK </a:t>
            </a: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則用來指向其他資料表的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PK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透過 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FK</a:t>
            </a: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，我們能把不同表的資料串接起來，</a:t>
            </a:r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例如：</a:t>
            </a:r>
            <a:r>
              <a:rPr lang="en-US" altLang="zh-TW" sz="2400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BOOK_DATA </a:t>
            </a:r>
            <a:r>
              <a:rPr lang="zh-TW" altLang="en-US" sz="2400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的「類別代碼」就是 </a:t>
            </a:r>
            <a:r>
              <a:rPr lang="en-US" altLang="zh-TW" sz="2400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FK</a:t>
            </a:r>
            <a:r>
              <a:rPr lang="zh-TW" altLang="en-US" sz="2400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，指向 </a:t>
            </a:r>
            <a:r>
              <a:rPr lang="en-US" altLang="zh-TW" sz="2400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BOOK_CLASS </a:t>
            </a:r>
            <a:r>
              <a:rPr lang="zh-TW" altLang="en-US" sz="2400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的主鍵</a:t>
            </a: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 txBox="1"/>
          <p:nvPr/>
        </p:nvSpPr>
        <p:spPr>
          <a:xfrm>
            <a:off x="3206838" y="177519"/>
            <a:ext cx="577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資料庫關聯圖</a:t>
            </a:r>
            <a:r>
              <a:rPr lang="en-US" sz="48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 (ERD)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35" name="Google Shape;335;p22" title="ERD.png"/>
          <p:cNvPicPr preferRelativeResize="0"/>
          <p:nvPr/>
        </p:nvPicPr>
        <p:blipFill rotWithShape="1">
          <a:blip r:embed="rId4">
            <a:alphaModFix/>
          </a:blip>
          <a:srcRect l="10729" t="5514" r="36906" b="40310"/>
          <a:stretch/>
        </p:blipFill>
        <p:spPr>
          <a:xfrm>
            <a:off x="1987356" y="1036424"/>
            <a:ext cx="8398938" cy="56440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AEE583-479D-45B2-AFE5-8912FD383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5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1" y="1245996"/>
            <a:ext cx="11024298" cy="504050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 txBox="1"/>
          <p:nvPr/>
        </p:nvSpPr>
        <p:spPr>
          <a:xfrm>
            <a:off x="1218292" y="1676882"/>
            <a:ext cx="47305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4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概念：SELECT</a:t>
            </a:r>
            <a:r>
              <a:rPr lang="en-US" sz="2400" b="1" i="0" u="none" strike="noStrike" cap="none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 與 JOIN</a:t>
            </a:r>
            <a:endParaRPr sz="16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1038292" y="2182675"/>
            <a:ext cx="968922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資料庫將資訊分散儲存以避免重複，但當我們需要</a:t>
            </a:r>
            <a:r>
              <a:rPr lang="zh-TW" altLang="en-US" sz="2000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查</a:t>
            </a:r>
            <a:r>
              <a:rPr lang="zh-TW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詢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時，必須將它們「組裝」起來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。</a:t>
            </a:r>
          </a:p>
          <a:p>
            <a:pPr marL="285750" lvl="4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SELECT： </a:t>
            </a:r>
            <a:r>
              <a:rPr lang="en-US" altLang="zh-TW" sz="2000" b="0" i="0" u="none" strike="noStrike" cap="none" dirty="0" err="1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決定要顯示的欄位</a:t>
            </a:r>
            <a:r>
              <a:rPr lang="en-US" altLang="zh-TW" sz="2000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。</a:t>
            </a:r>
          </a:p>
          <a:p>
            <a:pPr marL="285750" lvl="4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JOIN</a:t>
            </a:r>
            <a:r>
              <a:rPr lang="zh-TW" altLang="en-US" sz="2000" b="1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： </a:t>
            </a:r>
            <a:r>
              <a:rPr lang="zh-TW" altLang="en-US" sz="2000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根據 </a:t>
            </a:r>
            <a:r>
              <a:rPr lang="en-US" altLang="zh-TW" sz="2000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PK/FK </a:t>
            </a:r>
            <a:r>
              <a:rPr lang="zh-TW" altLang="en-US" sz="2000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的關係，將兩張表格的資料組裝。</a:t>
            </a:r>
            <a:endParaRPr lang="en-US" altLang="zh-TW" sz="2000" b="0" i="0" u="none" strike="noStrike" cap="none" dirty="0">
              <a:solidFill>
                <a:srgbClr val="333333"/>
              </a:solidFill>
              <a:latin typeface="Consolas" panose="020B0609020204030204" pitchFamily="49" charset="0"/>
              <a:ea typeface="微軟正黑體" panose="020B0604030504040204" pitchFamily="34" charset="-120"/>
              <a:cs typeface="Noto Sans TC"/>
              <a:sym typeface="Noto Sans TC"/>
            </a:endParaRPr>
          </a:p>
          <a:p>
            <a:pPr>
              <a:lnSpc>
                <a:spcPct val="200000"/>
              </a:lnSpc>
            </a:pPr>
            <a:r>
              <a:rPr lang="zh-TW" altLang="en-US" sz="2000" b="1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技巧：使用別名（</a:t>
            </a:r>
            <a:r>
              <a:rPr lang="en-US" altLang="zh-TW" sz="2000" b="1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A</a:t>
            </a:r>
            <a:r>
              <a:rPr lang="zh-TW" altLang="en-US" sz="2000" b="1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、</a:t>
            </a:r>
            <a:r>
              <a:rPr lang="en-US" altLang="zh-TW" sz="2000" b="1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B</a:t>
            </a:r>
            <a:r>
              <a:rPr lang="zh-TW" altLang="en-US" sz="2000" b="1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、</a:t>
            </a:r>
            <a:r>
              <a:rPr lang="en-US" altLang="zh-TW" sz="2000" b="1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C</a:t>
            </a:r>
            <a:r>
              <a:rPr lang="zh-TW" altLang="en-US" sz="2000" b="1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）能讓 </a:t>
            </a:r>
            <a:r>
              <a:rPr lang="en-US" altLang="zh-TW" sz="2000" b="1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SQL </a:t>
            </a:r>
            <a:r>
              <a:rPr lang="zh-TW" altLang="en-US" sz="2000" b="1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更簡潔且容易閱讀</a:t>
            </a:r>
            <a:r>
              <a:rPr lang="zh-TW" altLang="en-US" sz="2000" b="0" u="sng" strike="noStrike" cap="none" dirty="0">
                <a:solidFill>
                  <a:srgbClr val="C0000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。</a:t>
            </a:r>
            <a:endParaRPr lang="zh-TW" altLang="en-US" sz="2000" u="sng" dirty="0">
              <a:solidFill>
                <a:srgbClr val="C00000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TW" altLang="en-US" sz="20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81" name="Google Shape;381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292" y="1673504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5"/>
          <p:cNvSpPr txBox="1"/>
          <p:nvPr/>
        </p:nvSpPr>
        <p:spPr>
          <a:xfrm>
            <a:off x="571500" y="5715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SQL </a:t>
            </a:r>
            <a:r>
              <a:rPr lang="en-US" sz="3600" b="1" i="0" u="none" strike="noStrike" cap="none" dirty="0" err="1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範例</a:t>
            </a:r>
            <a:r>
              <a:rPr 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：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570BE2-07EA-44A0-A8FE-F08BE9DE15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 txBox="1"/>
          <p:nvPr/>
        </p:nvSpPr>
        <p:spPr>
          <a:xfrm>
            <a:off x="571500" y="5715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範例一：兩表 JOIN (書籍分類)</a:t>
            </a:r>
            <a:endParaRPr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34EBFB1-E041-45F0-AF65-54876E5E4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23" name="Google Shape;373;p25" descr="image.png">
            <a:extLst>
              <a:ext uri="{FF2B5EF4-FFF2-40B4-BE49-F238E27FC236}">
                <a16:creationId xmlns:a16="http://schemas.microsoft.com/office/drawing/2014/main" id="{8D10FC13-76E7-4CE9-AF54-E02F1A5D7C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65369"/>
            <a:ext cx="11163300" cy="45283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78;p25">
            <a:extLst>
              <a:ext uri="{FF2B5EF4-FFF2-40B4-BE49-F238E27FC236}">
                <a16:creationId xmlns:a16="http://schemas.microsoft.com/office/drawing/2014/main" id="{CAC5A68F-BF0C-4B92-9243-863B3DDF3B98}"/>
              </a:ext>
            </a:extLst>
          </p:cNvPr>
          <p:cNvSpPr txBox="1"/>
          <p:nvPr/>
        </p:nvSpPr>
        <p:spPr>
          <a:xfrm>
            <a:off x="941590" y="1748795"/>
            <a:ext cx="473059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4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需求：查詢書名</a:t>
            </a:r>
            <a:r>
              <a:rPr lang="zh-TW" altLang="en-US" sz="2100" b="1" i="0" u="none" strike="noStrike" cap="none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、類別</a:t>
            </a:r>
            <a:r>
              <a:rPr lang="en-US" sz="2100" b="1" i="0" u="none" strike="noStrike" cap="none" dirty="0" err="1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名稱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27" name="Google Shape;386;p25" descr="image.png">
            <a:extLst>
              <a:ext uri="{FF2B5EF4-FFF2-40B4-BE49-F238E27FC236}">
                <a16:creationId xmlns:a16="http://schemas.microsoft.com/office/drawing/2014/main" id="{A867AED6-ECCE-48B6-AED0-7899DCA2A54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857" y="1794852"/>
            <a:ext cx="207466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3E85648-DCAB-1424-E11F-43BD255547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32"/>
          <a:stretch>
            <a:fillRect/>
          </a:stretch>
        </p:blipFill>
        <p:spPr>
          <a:xfrm>
            <a:off x="846596" y="2594958"/>
            <a:ext cx="5630061" cy="29867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7"/>
          <p:cNvSpPr txBox="1"/>
          <p:nvPr/>
        </p:nvSpPr>
        <p:spPr>
          <a:xfrm>
            <a:off x="571500" y="5715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範例二：多表 JOIN (完整借閱資訊)</a:t>
            </a:r>
            <a:endParaRPr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841F60-E01F-4CD6-862F-72B8E3B2B5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22" name="Google Shape;373;p25" descr="image.png">
            <a:extLst>
              <a:ext uri="{FF2B5EF4-FFF2-40B4-BE49-F238E27FC236}">
                <a16:creationId xmlns:a16="http://schemas.microsoft.com/office/drawing/2014/main" id="{FC074AEB-C48A-4B60-B22D-0901494665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1476739"/>
            <a:ext cx="11163300" cy="487961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78;p25">
            <a:extLst>
              <a:ext uri="{FF2B5EF4-FFF2-40B4-BE49-F238E27FC236}">
                <a16:creationId xmlns:a16="http://schemas.microsoft.com/office/drawing/2014/main" id="{A6C63C5A-EED3-489F-8173-0A979BF94959}"/>
              </a:ext>
            </a:extLst>
          </p:cNvPr>
          <p:cNvSpPr txBox="1"/>
          <p:nvPr/>
        </p:nvSpPr>
        <p:spPr>
          <a:xfrm>
            <a:off x="968785" y="1741631"/>
            <a:ext cx="1027827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450" tIns="0" rIns="0" bIns="0" anchor="t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100" b="1" i="0" u="none" strike="noStrike" cap="none" dirty="0" err="1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需求：查詢</a:t>
            </a:r>
            <a:r>
              <a:rPr lang="zh-TW" altLang="zh-TW" sz="2100" b="1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書名</a:t>
            </a:r>
            <a:r>
              <a:rPr lang="zh-TW" altLang="en-US" sz="2100" b="1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、</a:t>
            </a:r>
            <a:r>
              <a:rPr lang="zh-TW" altLang="zh-TW" sz="2100" b="1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類別名稱</a:t>
            </a:r>
            <a:r>
              <a:rPr lang="zh-TW" altLang="en-US" sz="2100" b="1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、</a:t>
            </a:r>
            <a:r>
              <a:rPr lang="zh-TW" altLang="zh-TW" sz="2100" b="1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借閱者姓名</a:t>
            </a:r>
            <a:r>
              <a:rPr lang="zh-TW" altLang="en-US" sz="2100" b="1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、</a:t>
            </a:r>
            <a:r>
              <a:rPr lang="zh-TW" altLang="zh-TW" sz="2100" b="1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書籍</a:t>
            </a:r>
            <a:r>
              <a:rPr lang="zh-TW" altLang="en-US" sz="2100" b="1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借閱</a:t>
            </a:r>
            <a:r>
              <a:rPr lang="zh-TW" altLang="zh-TW" sz="2100" b="1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狀態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100" b="1" i="0" u="none" strike="noStrike" cap="none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 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28" name="Google Shape;386;p25" descr="image.png">
            <a:extLst>
              <a:ext uri="{FF2B5EF4-FFF2-40B4-BE49-F238E27FC236}">
                <a16:creationId xmlns:a16="http://schemas.microsoft.com/office/drawing/2014/main" id="{5004D90B-CDF9-46E9-8DF0-04700143A8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270" y="2032524"/>
            <a:ext cx="207466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FDAE3BE-0CF4-8DD3-263E-E553970AC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03" y="2602237"/>
            <a:ext cx="5172797" cy="31246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A679EA8-FDC7-E1B7-63C7-C4420A62F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294" y="3677097"/>
            <a:ext cx="5592468" cy="9749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88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8"/>
          <p:cNvSpPr txBox="1"/>
          <p:nvPr/>
        </p:nvSpPr>
        <p:spPr>
          <a:xfrm>
            <a:off x="571500" y="3018975"/>
            <a:ext cx="110490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D0E0E3"/>
                </a:solidFill>
                <a:latin typeface="Noto Sans TC"/>
                <a:ea typeface="Noto Sans TC"/>
                <a:cs typeface="Noto Sans TC"/>
                <a:sym typeface="Noto Sans TC"/>
              </a:rPr>
              <a:t>感謝聆聽</a:t>
            </a:r>
            <a:endParaRPr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6BD29F-140C-4320-8A24-668FB80D7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5619750" y="2507775"/>
            <a:ext cx="952500" cy="4762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2501550" y="2807761"/>
            <a:ext cx="71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什麼是</a:t>
            </a:r>
            <a:r>
              <a:rPr lang="en-US" sz="48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 Table Schema？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2089266" y="3878916"/>
            <a:ext cx="80134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Table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Schema（表格結構）是資料庫的「藍圖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」。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</a:b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它</a:t>
            </a:r>
            <a:r>
              <a:rPr lang="zh-TW" altLang="en-US" sz="2000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定義了一張資料</a:t>
            </a: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表的欄位名稱、資料型態、是否允許 </a:t>
            </a:r>
            <a:r>
              <a:rPr lang="en-US" altLang="zh-TW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Null</a:t>
            </a: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、</a:t>
            </a:r>
            <a:r>
              <a:rPr lang="zh-TW" altLang="en-US" sz="2000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主鍵設定</a:t>
            </a: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，以及資料表之間</a:t>
            </a:r>
            <a:r>
              <a:rPr lang="zh-TW" altLang="en-US" sz="2000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的關聯方式</a:t>
            </a: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。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 </a:t>
            </a:r>
            <a:endParaRPr sz="16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8862C9-079F-4407-A33D-DCCCB7B76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130;p17" descr="image.png">
            <a:extLst>
              <a:ext uri="{FF2B5EF4-FFF2-40B4-BE49-F238E27FC236}">
                <a16:creationId xmlns:a16="http://schemas.microsoft.com/office/drawing/2014/main" id="{61A776B9-2854-4830-87E9-992DDA84F2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29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/>
          <p:nvPr/>
        </p:nvSpPr>
        <p:spPr>
          <a:xfrm>
            <a:off x="571500" y="5715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資料庫建置與驗證：步驟說明</a:t>
            </a:r>
            <a:endParaRPr lang="zh-TW" altLang="en-US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17" name="Google Shape;350;p24" descr="image.png">
            <a:extLst>
              <a:ext uri="{FF2B5EF4-FFF2-40B4-BE49-F238E27FC236}">
                <a16:creationId xmlns:a16="http://schemas.microsoft.com/office/drawing/2014/main" id="{2D9C829E-A892-4EA5-BEE9-B85B41ED13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979" y="1290777"/>
            <a:ext cx="5332689" cy="27009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70BA8D-2E41-4A2A-AC8D-F5DCCC322C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EECC8F-4F09-4106-962B-E3101751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27" y="1510821"/>
            <a:ext cx="2381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C82CDD-BDF5-4EDD-B6F6-BE87CA3DA1A8}"/>
              </a:ext>
            </a:extLst>
          </p:cNvPr>
          <p:cNvSpPr txBox="1"/>
          <p:nvPr/>
        </p:nvSpPr>
        <p:spPr>
          <a:xfrm>
            <a:off x="1266367" y="1454356"/>
            <a:ext cx="40751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100" b="1" i="0" u="none" strike="noStrike" dirty="0">
                <a:solidFill>
                  <a:srgbClr val="C0392B"/>
                </a:solidFill>
                <a:effectLst/>
                <a:latin typeface="Merriweather" panose="00000500000000000000" pitchFamily="2" charset="0"/>
              </a:rPr>
              <a:t>步驟一：建立資料庫 </a:t>
            </a:r>
            <a:r>
              <a:rPr lang="en-US" altLang="zh-TW" sz="2100" b="1" i="0" u="none" strike="noStrike" dirty="0">
                <a:solidFill>
                  <a:srgbClr val="C0392B"/>
                </a:solidFill>
                <a:effectLst/>
                <a:latin typeface="Merriweather" panose="00000500000000000000" pitchFamily="2" charset="0"/>
              </a:rPr>
              <a:t>(</a:t>
            </a:r>
            <a:r>
              <a:rPr lang="en-US" altLang="zh-TW" sz="2100" b="1" i="0" u="none" strike="noStrike" dirty="0" err="1">
                <a:solidFill>
                  <a:srgbClr val="C0392B"/>
                </a:solidFill>
                <a:effectLst/>
                <a:latin typeface="Merriweather" panose="00000500000000000000" pitchFamily="2" charset="0"/>
              </a:rPr>
              <a:t>Setup.sql</a:t>
            </a:r>
            <a:r>
              <a:rPr lang="en-US" altLang="zh-TW" sz="2100" b="1" i="0" u="none" strike="noStrike" dirty="0">
                <a:solidFill>
                  <a:srgbClr val="C0392B"/>
                </a:solidFill>
                <a:effectLst/>
                <a:latin typeface="Merriweather" panose="00000500000000000000" pitchFamily="2" charset="0"/>
              </a:rPr>
              <a:t>)</a:t>
            </a:r>
            <a:endParaRPr lang="zh-TW" altLang="en-US" sz="2100" b="0" dirty="0">
              <a:effectLst/>
            </a:endParaRPr>
          </a:p>
          <a:p>
            <a:br>
              <a:rPr lang="zh-TW" altLang="en-US" sz="2100" dirty="0"/>
            </a:br>
            <a:endParaRPr lang="zh-TW" altLang="en-US" sz="21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64C5BAE-A574-4E56-BDA0-8C64811D7013}"/>
              </a:ext>
            </a:extLst>
          </p:cNvPr>
          <p:cNvSpPr txBox="1"/>
          <p:nvPr/>
        </p:nvSpPr>
        <p:spPr>
          <a:xfrm>
            <a:off x="1001540" y="1864013"/>
            <a:ext cx="4769242" cy="1985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1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開啟 </a:t>
            </a:r>
            <a:r>
              <a:rPr lang="en-US" altLang="zh-TW" sz="1600" b="1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SSMS</a:t>
            </a:r>
            <a:r>
              <a:rPr lang="en-US" altLang="zh-TW" sz="1600" b="0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(SQL Server Management Studio)</a:t>
            </a:r>
            <a:r>
              <a:rPr lang="zh-TW" altLang="en-US" sz="1600" b="0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600" b="0" i="0" u="none" strike="noStrike" dirty="0">
              <a:solidFill>
                <a:srgbClr val="333333"/>
              </a:solidFill>
              <a:effectLst/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1" dirty="0"/>
              <a:t>執行 </a:t>
            </a:r>
            <a:r>
              <a:rPr lang="en-US" altLang="zh-TW" sz="1600" b="1" dirty="0"/>
              <a:t>`</a:t>
            </a:r>
            <a:r>
              <a:rPr lang="en-US" altLang="zh-TW" sz="1600" b="1" dirty="0" err="1"/>
              <a:t>Setup.sql</a:t>
            </a:r>
            <a:r>
              <a:rPr lang="en-US" altLang="zh-TW" sz="1600" b="1" dirty="0"/>
              <a:t>`</a:t>
            </a:r>
            <a:r>
              <a:rPr lang="en-US" altLang="zh-TW" sz="1600" dirty="0"/>
              <a:t> </a:t>
            </a:r>
            <a:r>
              <a:rPr lang="zh-TW" altLang="en-US" sz="1600" dirty="0"/>
              <a:t>檔案。</a:t>
            </a:r>
            <a:endParaRPr lang="en-US" altLang="zh-TW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完成建立</a:t>
            </a:r>
            <a:r>
              <a:rPr lang="en-US" altLang="zh-TW" sz="1600" dirty="0"/>
              <a:t>`GSSWEB`</a:t>
            </a:r>
            <a:endParaRPr lang="zh-TW" altLang="en-US" sz="1600" dirty="0"/>
          </a:p>
        </p:txBody>
      </p:sp>
      <p:pic>
        <p:nvPicPr>
          <p:cNvPr id="26" name="Google Shape;350;p24" descr="image.png">
            <a:extLst>
              <a:ext uri="{FF2B5EF4-FFF2-40B4-BE49-F238E27FC236}">
                <a16:creationId xmlns:a16="http://schemas.microsoft.com/office/drawing/2014/main" id="{DAA254F7-A6D5-4D36-BFBB-2471AAD979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1712" y="1290777"/>
            <a:ext cx="5579007" cy="410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2B2BFCC-A882-464F-8E2D-190945F3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26" y="1461180"/>
            <a:ext cx="2762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28875FFE-2B8B-4BB9-A9D2-1D96B93CABF5}"/>
              </a:ext>
            </a:extLst>
          </p:cNvPr>
          <p:cNvSpPr txBox="1"/>
          <p:nvPr/>
        </p:nvSpPr>
        <p:spPr>
          <a:xfrm>
            <a:off x="6710500" y="1404714"/>
            <a:ext cx="48783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100" b="1" i="0" u="none" strike="noStrike" dirty="0">
                <a:solidFill>
                  <a:srgbClr val="11CAA0"/>
                </a:solidFill>
                <a:effectLst/>
                <a:latin typeface="Merriweather" panose="00000500000000000000" pitchFamily="2" charset="0"/>
              </a:rPr>
              <a:t>步驟二：驗證安裝是否成功</a:t>
            </a:r>
            <a:br>
              <a:rPr lang="zh-TW" altLang="en-US" sz="2100" dirty="0"/>
            </a:br>
            <a:endParaRPr lang="zh-TW" altLang="en-US" sz="2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BE1167-737B-41CF-B86B-A394D3E18860}"/>
              </a:ext>
            </a:extLst>
          </p:cNvPr>
          <p:cNvSpPr txBox="1"/>
          <p:nvPr/>
        </p:nvSpPr>
        <p:spPr>
          <a:xfrm>
            <a:off x="6581962" y="1841729"/>
            <a:ext cx="5135409" cy="2970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1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開啟 </a:t>
            </a:r>
            <a:r>
              <a:rPr lang="en-US" altLang="zh-TW" sz="1600" b="1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`Setup_</a:t>
            </a:r>
            <a:r>
              <a:rPr lang="zh-TW" altLang="en-US" sz="1600" b="1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安裝後請執行本語法檢查安裝是否成功</a:t>
            </a:r>
            <a:r>
              <a:rPr lang="en-US" altLang="zh-TW" sz="1600" b="1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.</a:t>
            </a:r>
            <a:r>
              <a:rPr lang="en-US" altLang="zh-TW" sz="1600" b="1" i="0" u="none" strike="noStrike" dirty="0" err="1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sql</a:t>
            </a:r>
            <a:r>
              <a:rPr lang="en-US" altLang="zh-TW" sz="1600" b="1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` </a:t>
            </a:r>
            <a:r>
              <a:rPr lang="zh-TW" altLang="en-US" sz="1600" b="0" i="0" u="none" strike="noStrike" dirty="0">
                <a:solidFill>
                  <a:srgbClr val="333333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檔案</a:t>
            </a:r>
            <a:endParaRPr lang="en-US" altLang="zh-TW" sz="1600" b="0" i="0" u="none" strike="noStrike" dirty="0">
              <a:solidFill>
                <a:srgbClr val="333333"/>
              </a:solidFill>
              <a:effectLst/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33333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執行</a:t>
            </a:r>
            <a:r>
              <a:rPr lang="en-US" altLang="zh-TW" sz="1600" dirty="0" err="1">
                <a:solidFill>
                  <a:srgbClr val="33333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sql</a:t>
            </a:r>
            <a:endParaRPr lang="en-US" altLang="zh-TW" sz="1600" dirty="0">
              <a:solidFill>
                <a:srgbClr val="333333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1" dirty="0"/>
              <a:t>預期結果：</a:t>
            </a:r>
            <a:r>
              <a:rPr lang="zh-TW" altLang="en-US" sz="1600" dirty="0"/>
              <a:t> 若回傳結果是「空集合 </a:t>
            </a:r>
            <a:r>
              <a:rPr lang="en-US" altLang="zh-TW" sz="1600" dirty="0"/>
              <a:t>(</a:t>
            </a:r>
            <a:r>
              <a:rPr lang="zh-TW" altLang="en-US" sz="1600" dirty="0"/>
              <a:t>沒有任何資料</a:t>
            </a:r>
            <a:r>
              <a:rPr lang="en-US" altLang="zh-TW" sz="1600" dirty="0"/>
              <a:t>)</a:t>
            </a:r>
            <a:r>
              <a:rPr lang="zh-TW" altLang="en-US" sz="1600" dirty="0"/>
              <a:t>」，則表示安裝成功。</a:t>
            </a:r>
            <a:endParaRPr lang="en-US" altLang="zh-TW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1" dirty="0"/>
              <a:t>錯誤結果：</a:t>
            </a:r>
            <a:r>
              <a:rPr lang="zh-TW" altLang="en-US" sz="1600" dirty="0"/>
              <a:t>若回傳結果有資料，則表示</a:t>
            </a:r>
            <a:r>
              <a:rPr lang="zh-TW" altLang="en-US" sz="1600"/>
              <a:t>安裝失敗。</a:t>
            </a:r>
            <a:endParaRPr lang="zh-TW" altLang="en-US" sz="1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A531A5C-F41F-4352-BF96-E2D3A9F28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344" y="4259663"/>
            <a:ext cx="4059024" cy="1978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05FFF74-D2F8-4776-BDD1-2FA8310FF0BE}"/>
              </a:ext>
            </a:extLst>
          </p:cNvPr>
          <p:cNvSpPr txBox="1"/>
          <p:nvPr/>
        </p:nvSpPr>
        <p:spPr>
          <a:xfrm>
            <a:off x="2290377" y="635879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成功安裝執行結果</a:t>
            </a:r>
          </a:p>
        </p:txBody>
      </p:sp>
      <p:sp>
        <p:nvSpPr>
          <p:cNvPr id="10" name="箭號: 向上 9">
            <a:extLst>
              <a:ext uri="{FF2B5EF4-FFF2-40B4-BE49-F238E27FC236}">
                <a16:creationId xmlns:a16="http://schemas.microsoft.com/office/drawing/2014/main" id="{19C31142-D4A8-419B-822F-4CBDE61C213D}"/>
              </a:ext>
            </a:extLst>
          </p:cNvPr>
          <p:cNvSpPr/>
          <p:nvPr/>
        </p:nvSpPr>
        <p:spPr>
          <a:xfrm>
            <a:off x="2043837" y="6378809"/>
            <a:ext cx="149290" cy="247002"/>
          </a:xfrm>
          <a:prstGeom prst="up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30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0;p17" descr="image.png">
            <a:extLst>
              <a:ext uri="{FF2B5EF4-FFF2-40B4-BE49-F238E27FC236}">
                <a16:creationId xmlns:a16="http://schemas.microsoft.com/office/drawing/2014/main" id="{B03668A9-073D-4262-A6FD-5D60EF3BBA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/>
          <p:nvPr/>
        </p:nvSpPr>
        <p:spPr>
          <a:xfrm>
            <a:off x="571500" y="5715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建置失敗處理：如何刪除資料庫 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(Drop DB)</a:t>
            </a:r>
            <a:endParaRPr lang="zh-TW" altLang="en-US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70BA8D-2E41-4A2A-AC8D-F5DCCC322C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5A550D9-DD72-4940-856E-F29C7D3F95A3}"/>
              </a:ext>
            </a:extLst>
          </p:cNvPr>
          <p:cNvSpPr txBox="1"/>
          <p:nvPr/>
        </p:nvSpPr>
        <p:spPr>
          <a:xfrm>
            <a:off x="1204428" y="1125498"/>
            <a:ext cx="10001638" cy="1230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TW" altLang="en-US" sz="2000" b="1" i="0" dirty="0">
                <a:solidFill>
                  <a:srgbClr val="005088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當建置失敗、驗證出錯時的重置方式</a:t>
            </a:r>
          </a:p>
          <a:p>
            <a:pPr algn="l">
              <a:lnSpc>
                <a:spcPct val="200000"/>
              </a:lnSpc>
            </a:pP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若建置或驗證失敗，需要先將資料庫完整刪除，再重新執行 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Setup.sql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64D096D-6430-4230-94BF-6489C60A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03" y="1361880"/>
            <a:ext cx="2381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D1D77E4-F51F-400A-9113-38BB87B0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177" y="2829100"/>
            <a:ext cx="2833898" cy="3783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8E306BA-D885-4E16-A421-29E87025E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247" y="2638260"/>
            <a:ext cx="4643637" cy="4007433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70F88D45-061A-4940-B05D-24FF675F0E61}"/>
              </a:ext>
            </a:extLst>
          </p:cNvPr>
          <p:cNvSpPr/>
          <p:nvPr/>
        </p:nvSpPr>
        <p:spPr>
          <a:xfrm>
            <a:off x="4869657" y="4641976"/>
            <a:ext cx="978408" cy="4846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662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88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526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19325"/>
            <a:ext cx="34290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1500" y="2219325"/>
            <a:ext cx="34290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34848" y="2219325"/>
            <a:ext cx="3429000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069725" y="3276975"/>
            <a:ext cx="252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PK (Primary Key)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66775" y="3867150"/>
            <a:ext cx="28384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主鍵</a:t>
            </a:r>
            <a:r>
              <a:rPr lang="en-US" sz="1500" b="0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 (Y)，</a:t>
            </a:r>
            <a:r>
              <a:rPr lang="en-US" sz="1500" b="0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表格中每筆資料的唯一識別碼，不可重複，也不能是</a:t>
            </a:r>
            <a:r>
              <a:rPr lang="en-US" sz="1500" b="0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 Null。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989729" y="3256176"/>
            <a:ext cx="20955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100" b="1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資料</a:t>
            </a:r>
            <a:r>
              <a:rPr lang="en-US" sz="2100" b="1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型態</a:t>
            </a:r>
            <a:r>
              <a:rPr lang="en-US" sz="2100" b="1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 &amp; </a:t>
            </a:r>
            <a:r>
              <a:rPr lang="en-US" sz="2100" b="1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長度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048250" y="3924300"/>
            <a:ext cx="2095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例如</a:t>
            </a:r>
            <a:r>
              <a:rPr lang="en-US" sz="1500" b="0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：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</a:br>
            <a:r>
              <a:rPr lang="en-US" sz="1500" b="1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nvarchar</a:t>
            </a:r>
            <a:r>
              <a:rPr lang="en-US" sz="1500" b="1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:</a:t>
            </a:r>
            <a:r>
              <a:rPr lang="en-US" sz="1500" b="0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文字字串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</a:br>
            <a:r>
              <a:rPr lang="en-US" sz="1500" b="1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int:</a:t>
            </a:r>
            <a:r>
              <a:rPr lang="en-US" sz="1500" b="0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整數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</a:br>
            <a:r>
              <a:rPr lang="en-US" sz="1500" b="1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datetime:</a:t>
            </a:r>
            <a:r>
              <a:rPr lang="en-US" sz="1500" b="0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 </a:t>
            </a:r>
            <a:r>
              <a:rPr lang="en-US" sz="1500" b="0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日期時間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438586" y="3267417"/>
            <a:ext cx="302152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允許Null</a:t>
            </a:r>
            <a:r>
              <a:rPr lang="en-US" sz="2100" b="1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 (Allow Null)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8511372" y="3924300"/>
            <a:ext cx="2838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決定該欄位是否可以留空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108" name="Google Shape;108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08149" y="2552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18150" y="2552700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28150" y="2552700"/>
            <a:ext cx="404895" cy="461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295275" y="5715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Schema </a:t>
            </a:r>
            <a:r>
              <a:rPr lang="en-US" sz="3600" b="1" i="0" u="none" strike="noStrike" cap="none" dirty="0" err="1">
                <a:solidFill>
                  <a:srgbClr val="F3F0DF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關鍵元素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501FD0-5CB4-4280-84AE-0FDAC8024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稽核欄位</a:t>
            </a:r>
            <a:r>
              <a:rPr 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 (Audit Fields)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AE5EBF-9BAC-4711-94E6-4E9CDFE03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4" name="Google Shape;373;p25" descr="image.png">
            <a:extLst>
              <a:ext uri="{FF2B5EF4-FFF2-40B4-BE49-F238E27FC236}">
                <a16:creationId xmlns:a16="http://schemas.microsoft.com/office/drawing/2014/main" id="{2ABE8DE3-A473-9C77-A284-2535AAF181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255521"/>
            <a:ext cx="11163299" cy="5040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076283" y="1549102"/>
            <a:ext cx="10027146" cy="153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16" b="1" i="0" u="none" strike="noStrike" cap="none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CREATE_DATE / CREATE_USER</a:t>
            </a:r>
            <a:endParaRPr lang="en-US" sz="2548" dirty="0">
              <a:solidFill>
                <a:schemeClr val="dk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16" b="0" i="0" u="none" strike="noStrike" cap="none" dirty="0" err="1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記錄這筆資料在「何時」被「誰」建立</a:t>
            </a:r>
            <a:r>
              <a:rPr lang="en-US" sz="2216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。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16" b="0" i="0" u="none" strike="noStrike" cap="none" dirty="0" err="1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通常在新增資料時寫入，之後就不會再變動</a:t>
            </a:r>
            <a:r>
              <a:rPr lang="en-US" sz="2216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。</a:t>
            </a:r>
            <a:endParaRPr sz="2105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076282" y="3196360"/>
            <a:ext cx="10027145" cy="153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6" b="1" i="0" u="none" strike="noStrike" cap="none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MODIFY_DATE / MODIFY_USER</a:t>
            </a:r>
            <a:endParaRPr lang="en-US" sz="2548" dirty="0">
              <a:solidFill>
                <a:schemeClr val="dk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16" b="0" i="0" u="none" strike="noStrike" cap="none" dirty="0" err="1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記錄這筆資料「最後一次」在「何時」被「誰」修改</a:t>
            </a:r>
            <a:r>
              <a:rPr lang="en-US" sz="2216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。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16" b="0" i="0" u="none" strike="noStrike" cap="none" dirty="0" err="1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每次更新資料時，都會更新這兩個欄位</a:t>
            </a:r>
            <a:r>
              <a:rPr lang="en-US" sz="2216" b="0" i="0" u="none" strike="noStrike" cap="none" dirty="0">
                <a:solidFill>
                  <a:srgbClr val="333333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。</a:t>
            </a:r>
            <a:endParaRPr sz="2105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076283" y="4774647"/>
            <a:ext cx="9943170" cy="250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6" b="1" i="0" u="none" strike="noStrike" cap="none" dirty="0" err="1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為什麼重要</a:t>
            </a:r>
            <a:r>
              <a:rPr lang="en-US" sz="2216" b="1" i="0" u="none" strike="noStrike" cap="none" dirty="0">
                <a:solidFill>
                  <a:srgbClr val="005088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？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i="0" u="none" strike="noStrike" cap="none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Noto Sans TC"/>
                <a:sym typeface="Noto Sans TC"/>
              </a:rPr>
              <a:t>追蹤問題：當資料出錯時，可以快速找到是誰、在什麼時候修改了它。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i="0" u="none" strike="noStrike" cap="none" dirty="0">
                <a:solidFill>
                  <a:schemeClr val="tx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  <a:t>系統稽核：符合資安和管理規範，保留完整的資料生命週期紀錄。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48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alibri"/>
                <a:sym typeface="Calibri"/>
              </a:rPr>
            </a:br>
            <a:endParaRPr lang="en-US" sz="2105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120" name="Google Shape;12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65" y="1750095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891" y="3395392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365" y="4945439"/>
            <a:ext cx="180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83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363425" y="310243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BOOK_DATA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(</a:t>
            </a:r>
            <a:r>
              <a:rPr lang="zh-TW" alt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書籍資料檔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)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52A4207-102F-4DEA-AFFE-C3D311C00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65246"/>
              </p:ext>
            </p:extLst>
          </p:nvPr>
        </p:nvGraphicFramePr>
        <p:xfrm>
          <a:off x="363425" y="980921"/>
          <a:ext cx="11495784" cy="5747561"/>
        </p:xfrm>
        <a:graphic>
          <a:graphicData uri="http://schemas.openxmlformats.org/drawingml/2006/table">
            <a:tbl>
              <a:tblPr>
                <a:tableStyleId>{B54D5F10-869D-4CDC-8375-96C79C4D01A4}</a:tableStyleId>
              </a:tblPr>
              <a:tblGrid>
                <a:gridCol w="2109188">
                  <a:extLst>
                    <a:ext uri="{9D8B030D-6E8A-4147-A177-3AD203B41FA5}">
                      <a16:colId xmlns:a16="http://schemas.microsoft.com/office/drawing/2014/main" val="626365949"/>
                    </a:ext>
                  </a:extLst>
                </a:gridCol>
                <a:gridCol w="586648">
                  <a:extLst>
                    <a:ext uri="{9D8B030D-6E8A-4147-A177-3AD203B41FA5}">
                      <a16:colId xmlns:a16="http://schemas.microsoft.com/office/drawing/2014/main" val="2456928327"/>
                    </a:ext>
                  </a:extLst>
                </a:gridCol>
                <a:gridCol w="1326128">
                  <a:extLst>
                    <a:ext uri="{9D8B030D-6E8A-4147-A177-3AD203B41FA5}">
                      <a16:colId xmlns:a16="http://schemas.microsoft.com/office/drawing/2014/main" val="249501011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34452220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3633126468"/>
                    </a:ext>
                  </a:extLst>
                </a:gridCol>
                <a:gridCol w="5159828">
                  <a:extLst>
                    <a:ext uri="{9D8B030D-6E8A-4147-A177-3AD203B41FA5}">
                      <a16:colId xmlns:a16="http://schemas.microsoft.com/office/drawing/2014/main" val="1597347321"/>
                    </a:ext>
                  </a:extLst>
                </a:gridCol>
              </a:tblGrid>
              <a:tr h="30518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欄位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型態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允許</a:t>
                      </a: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Null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敘述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266433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BOOK_ID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int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PK </a:t>
                      </a: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流水號</a:t>
                      </a:r>
                      <a:endParaRPr lang="zh-TW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398838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BOOK_NAME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 err="1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400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書籍名稱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60772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BOOK_CLASS_ID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 err="1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類別代號</a:t>
                      </a:r>
                      <a:r>
                        <a:rPr 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BOOK_CLASS.BOOK_CLASS_ID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7613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BOOK_AUTHOR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 err="1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60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書籍作者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99014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BOOK_BOUGHT_DATE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書籍購書日期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423605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BOOK_PUBLISHER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 err="1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40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出版商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381234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BOOK_NOTE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 err="1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1200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內容簡介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427539"/>
                  </a:ext>
                </a:extLst>
              </a:tr>
              <a:tr h="610379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BOOK_STATUS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狀態</a:t>
                      </a: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BOOK_CODE.CODE_ID </a:t>
                      </a:r>
                      <a:b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</a:b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(A</a:t>
                      </a: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可以借出 </a:t>
                      </a: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以借出 </a:t>
                      </a: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</a:t>
                      </a: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不可借出</a:t>
                      </a: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19229"/>
                  </a:ext>
                </a:extLst>
              </a:tr>
              <a:tr h="915567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BOOK_KEEPER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 err="1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24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書籍保管人</a:t>
                      </a:r>
                      <a:b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書籍的借出者；若為空白或 </a:t>
                      </a: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Null </a:t>
                      </a: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代表書位於館內、若有資料代表被該人借出</a:t>
                      </a: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67849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BOOK_AMOUNT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int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書籍購買金額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770608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CREATE_DATE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建立時間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601545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CREATE_USER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 err="1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24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建立使用者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706039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MODIFY_DATE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修改時間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577400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MODIFY_USER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 err="1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24</a:t>
                      </a:r>
                      <a:endParaRPr lang="en-US" altLang="zh-TW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修改使用者</a:t>
                      </a:r>
                      <a:endParaRPr lang="zh-TW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72464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AA7197-406A-4CCE-AFCE-396EBCB15D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83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348108" y="509686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BOOK_CLASS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(</a:t>
            </a:r>
            <a:r>
              <a:rPr lang="zh-TW" alt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書籍類別檔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)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52A4207-102F-4DEA-AFFE-C3D311C00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30952"/>
              </p:ext>
            </p:extLst>
          </p:nvPr>
        </p:nvGraphicFramePr>
        <p:xfrm>
          <a:off x="348108" y="1754155"/>
          <a:ext cx="11495784" cy="2170865"/>
        </p:xfrm>
        <a:graphic>
          <a:graphicData uri="http://schemas.openxmlformats.org/drawingml/2006/table">
            <a:tbl>
              <a:tblPr>
                <a:tableStyleId>{B54D5F10-869D-4CDC-8375-96C79C4D01A4}</a:tableStyleId>
              </a:tblPr>
              <a:tblGrid>
                <a:gridCol w="2109188">
                  <a:extLst>
                    <a:ext uri="{9D8B030D-6E8A-4147-A177-3AD203B41FA5}">
                      <a16:colId xmlns:a16="http://schemas.microsoft.com/office/drawing/2014/main" val="626365949"/>
                    </a:ext>
                  </a:extLst>
                </a:gridCol>
                <a:gridCol w="586648">
                  <a:extLst>
                    <a:ext uri="{9D8B030D-6E8A-4147-A177-3AD203B41FA5}">
                      <a16:colId xmlns:a16="http://schemas.microsoft.com/office/drawing/2014/main" val="2456928327"/>
                    </a:ext>
                  </a:extLst>
                </a:gridCol>
                <a:gridCol w="1326128">
                  <a:extLst>
                    <a:ext uri="{9D8B030D-6E8A-4147-A177-3AD203B41FA5}">
                      <a16:colId xmlns:a16="http://schemas.microsoft.com/office/drawing/2014/main" val="249501011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34452220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3633126468"/>
                    </a:ext>
                  </a:extLst>
                </a:gridCol>
                <a:gridCol w="5159828">
                  <a:extLst>
                    <a:ext uri="{9D8B030D-6E8A-4147-A177-3AD203B41FA5}">
                      <a16:colId xmlns:a16="http://schemas.microsoft.com/office/drawing/2014/main" val="1597347321"/>
                    </a:ext>
                  </a:extLst>
                </a:gridCol>
              </a:tblGrid>
              <a:tr h="30518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欄位</a:t>
                      </a:r>
                      <a:endParaRPr lang="zh-TW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型態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允許</a:t>
                      </a: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Null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敘述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266433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BOOK_CLASS_ID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類別代號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398838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BOOK_CLASS_NAME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類別名稱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60772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CREATE_DATE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建立時間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7613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CREATE_USER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建立使用者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99014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MODIFY_DATE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修改時間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423605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MODIFY_USER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TW" sz="1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zh-TW" alt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修改使用者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381234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E7D679E-185F-48F2-9670-84D890ADD7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1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348108" y="538843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MEMBER_M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(</a:t>
            </a:r>
            <a:r>
              <a:rPr lang="zh-TW" altLang="en-US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人員檔</a:t>
            </a:r>
            <a:r>
              <a:rPr lang="en-US" altLang="zh-TW" sz="3600" b="1" i="0" u="none" strike="noStrike" cap="none" dirty="0">
                <a:solidFill>
                  <a:srgbClr val="121212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Merriweather"/>
                <a:sym typeface="Merriweather"/>
              </a:rPr>
              <a:t>)</a:t>
            </a:r>
            <a:endParaRPr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52A4207-102F-4DEA-AFFE-C3D311C00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895155"/>
              </p:ext>
            </p:extLst>
          </p:nvPr>
        </p:nvGraphicFramePr>
        <p:xfrm>
          <a:off x="348108" y="1631684"/>
          <a:ext cx="11495784" cy="2441504"/>
        </p:xfrm>
        <a:graphic>
          <a:graphicData uri="http://schemas.openxmlformats.org/drawingml/2006/table">
            <a:tbl>
              <a:tblPr>
                <a:tableStyleId>{B54D5F10-869D-4CDC-8375-96C79C4D01A4}</a:tableStyleId>
              </a:tblPr>
              <a:tblGrid>
                <a:gridCol w="2109188">
                  <a:extLst>
                    <a:ext uri="{9D8B030D-6E8A-4147-A177-3AD203B41FA5}">
                      <a16:colId xmlns:a16="http://schemas.microsoft.com/office/drawing/2014/main" val="626365949"/>
                    </a:ext>
                  </a:extLst>
                </a:gridCol>
                <a:gridCol w="586648">
                  <a:extLst>
                    <a:ext uri="{9D8B030D-6E8A-4147-A177-3AD203B41FA5}">
                      <a16:colId xmlns:a16="http://schemas.microsoft.com/office/drawing/2014/main" val="2456928327"/>
                    </a:ext>
                  </a:extLst>
                </a:gridCol>
                <a:gridCol w="1326128">
                  <a:extLst>
                    <a:ext uri="{9D8B030D-6E8A-4147-A177-3AD203B41FA5}">
                      <a16:colId xmlns:a16="http://schemas.microsoft.com/office/drawing/2014/main" val="2495010111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34452220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3633126468"/>
                    </a:ext>
                  </a:extLst>
                </a:gridCol>
                <a:gridCol w="5159828">
                  <a:extLst>
                    <a:ext uri="{9D8B030D-6E8A-4147-A177-3AD203B41FA5}">
                      <a16:colId xmlns:a16="http://schemas.microsoft.com/office/drawing/2014/main" val="1597347321"/>
                    </a:ext>
                  </a:extLst>
                </a:gridCol>
              </a:tblGrid>
              <a:tr h="30518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欄位</a:t>
                      </a:r>
                      <a:endParaRPr lang="zh-TW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PK</a:t>
                      </a:r>
                      <a:endParaRPr 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型態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允許</a:t>
                      </a:r>
                      <a:r>
                        <a:rPr lang="en-US" sz="1600" u="none" strike="noStrike" baseline="0" dirty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Null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baseline="0"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敘述</a:t>
                      </a:r>
                      <a:endParaRPr lang="zh-TW" altLang="en-US" sz="1600" b="0" i="0" u="none" strike="noStrike" baseline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marL="9452" marR="9452" marT="94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266433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USER_ID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人員編號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398838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USER_CNAME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中文名稱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60772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USER_ENAME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英文名稱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276132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CREATE_DATE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建立時間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99014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CREATE_USER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建立使用者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423605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MODIFY_DATE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datetime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修改時間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381234"/>
                  </a:ext>
                </a:extLst>
              </a:tr>
              <a:tr h="3051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MODIFY_USER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nvarchar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修改使用者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427539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11804E-3B77-4721-9669-9818D8A0E2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77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1095</Words>
  <Application>Microsoft Office PowerPoint</Application>
  <PresentationFormat>寬螢幕</PresentationFormat>
  <Paragraphs>367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Consolas</vt:lpstr>
      <vt:lpstr>Calibri</vt:lpstr>
      <vt:lpstr>Merriweather</vt:lpstr>
      <vt:lpstr>Arial</vt:lpstr>
      <vt:lpstr>Noto Sans TC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Anny Chen</cp:lastModifiedBy>
  <cp:revision>66</cp:revision>
  <dcterms:modified xsi:type="dcterms:W3CDTF">2025-11-15T15:14:18Z</dcterms:modified>
</cp:coreProperties>
</file>